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9" r:id="rId2"/>
    <p:sldId id="290" r:id="rId3"/>
    <p:sldId id="329" r:id="rId4"/>
    <p:sldId id="320" r:id="rId5"/>
    <p:sldId id="331" r:id="rId6"/>
    <p:sldId id="325" r:id="rId7"/>
    <p:sldId id="330" r:id="rId8"/>
    <p:sldId id="332" r:id="rId9"/>
    <p:sldId id="306" r:id="rId10"/>
    <p:sldId id="308" r:id="rId11"/>
    <p:sldId id="315" r:id="rId12"/>
    <p:sldId id="316" r:id="rId13"/>
    <p:sldId id="265"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91128" autoAdjust="0"/>
  </p:normalViewPr>
  <p:slideViewPr>
    <p:cSldViewPr snapToGrid="0">
      <p:cViewPr varScale="1">
        <p:scale>
          <a:sx n="66" d="100"/>
          <a:sy n="66" d="100"/>
        </p:scale>
        <p:origin x="105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extLst>
      <p:ext uri="{BB962C8B-B14F-4D97-AF65-F5344CB8AC3E}">
        <p14:creationId xmlns:p14="http://schemas.microsoft.com/office/powerpoint/2010/main" val="144156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extLst>
      <p:ext uri="{BB962C8B-B14F-4D97-AF65-F5344CB8AC3E}">
        <p14:creationId xmlns:p14="http://schemas.microsoft.com/office/powerpoint/2010/main" val="22634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13</a:t>
            </a:fld>
            <a:endParaRPr lang="zh-CN" altLang="en-US"/>
          </a:p>
        </p:txBody>
      </p:sp>
    </p:spTree>
    <p:extLst>
      <p:ext uri="{BB962C8B-B14F-4D97-AF65-F5344CB8AC3E}">
        <p14:creationId xmlns:p14="http://schemas.microsoft.com/office/powerpoint/2010/main" val="246375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extLst>
      <p:ext uri="{BB962C8B-B14F-4D97-AF65-F5344CB8AC3E}">
        <p14:creationId xmlns:p14="http://schemas.microsoft.com/office/powerpoint/2010/main" val="364847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288845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First-order: For “service”,</a:t>
                </a:r>
                <a:r>
                  <a:rPr lang="en-US" altLang="zh-CN" b="0" i="0">
                    <a:latin typeface="Cambria Math" panose="02040503050406030204" pitchFamily="18" charset="0"/>
                  </a:rPr>
                  <a:t>𝐾_𝑖={𝑏𝑎𝑟,𝑝𝑜𝑜𝑟},𝑉_𝑖={𝑏𝑎𝑟_𝑐𝑜𝑚𝑝𝑜𝑢𝑛𝑑     , 𝑝𝑜𝑜𝑟_𝑛𝑠𝑢𝑏𝑗}</a:t>
                </a:r>
                <a:endParaRPr lang="zh-CN" altLang="en-US" dirty="0"/>
              </a:p>
              <a:p>
                <a:endParaRPr lang="zh-CN" altLang="en-US" dirty="0"/>
              </a:p>
            </p:txBody>
          </p:sp>
        </mc:Fallback>
      </mc:AlternateContent>
      <p:sp>
        <p:nvSpPr>
          <p:cNvPr id="4" name="灯片编号占位符 3"/>
          <p:cNvSpPr>
            <a:spLocks noGrp="1"/>
          </p:cNvSpPr>
          <p:nvPr>
            <p:ph type="sldNum" sz="quarter" idx="10"/>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412550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114365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Grid Tagging Schema</a:t>
            </a:r>
          </a:p>
          <a:p>
            <a:r>
              <a:rPr lang="en-US" altLang="zh-CN" dirty="0"/>
              <a:t>2020-EMNLP-Grid Tagging Scheme for Aspect-oriented Fine-grained Opinion Extraction</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182044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b="1" i="0" dirty="0">
              <a:solidFill>
                <a:srgbClr val="4F4F4F"/>
              </a:solidFill>
              <a:effectLst/>
              <a:latin typeface="PingFang SC"/>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7473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First-order: For “service”,</a:t>
                </a:r>
                <a:r>
                  <a:rPr lang="en-US" altLang="zh-CN" b="0" i="0">
                    <a:latin typeface="Cambria Math" panose="02040503050406030204" pitchFamily="18" charset="0"/>
                  </a:rPr>
                  <a:t>𝐾_𝑖={𝑏𝑎𝑟,𝑝𝑜𝑜𝑟},𝑉_𝑖={𝑏𝑎𝑟_𝑐𝑜𝑚𝑝𝑜𝑢𝑛𝑑     , 𝑝𝑜𝑜𝑟_𝑛𝑠𝑢𝑏𝑗}</a:t>
                </a:r>
                <a:endParaRPr lang="zh-CN" altLang="en-US" dirty="0"/>
              </a:p>
              <a:p>
                <a:endParaRPr lang="zh-CN" altLang="en-US" dirty="0"/>
              </a:p>
            </p:txBody>
          </p:sp>
        </mc:Fallback>
      </mc:AlternateContent>
      <p:sp>
        <p:nvSpPr>
          <p:cNvPr id="4" name="灯片编号占位符 3"/>
          <p:cNvSpPr>
            <a:spLocks noGrp="1"/>
          </p:cNvSpPr>
          <p:nvPr>
            <p:ph type="sldNum" sz="quarter" idx="10"/>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460680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529230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2614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3626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97224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6769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47775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65088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8594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02223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37299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88957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118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2021/7/18</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374359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49168" y="1268492"/>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631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30629" y="1830111"/>
            <a:ext cx="11944160" cy="341632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Semantic and Syntactic Enhanced Aspect Sentiment Triplet Extraction</a:t>
            </a:r>
            <a:b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br>
              <a:rPr lang="en-US" altLang="zh-CN" sz="3600" dirty="0"/>
            </a:b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dirty="0"/>
          </a:p>
        </p:txBody>
      </p:sp>
      <p:sp>
        <p:nvSpPr>
          <p:cNvPr id="23" name="矩形 22">
            <a:extLst>
              <a:ext uri="{FF2B5EF4-FFF2-40B4-BE49-F238E27FC236}">
                <a16:creationId xmlns:a16="http://schemas.microsoft.com/office/drawing/2014/main" id="{DE2F1C98-2A15-41DE-9447-2030446CA614}"/>
              </a:ext>
            </a:extLst>
          </p:cNvPr>
          <p:cNvSpPr/>
          <p:nvPr/>
        </p:nvSpPr>
        <p:spPr>
          <a:xfrm>
            <a:off x="1173914" y="5081126"/>
            <a:ext cx="10614993" cy="461665"/>
          </a:xfrm>
          <a:prstGeom prst="rect">
            <a:avLst/>
          </a:prstGeom>
        </p:spPr>
        <p:txBody>
          <a:bodyPr wrap="square">
            <a:spAutoFit/>
          </a:bodyPr>
          <a:lstStyle/>
          <a:p>
            <a:pPr algn="ct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(ACL-2021)</a:t>
            </a:r>
          </a:p>
        </p:txBody>
      </p:sp>
      <p:sp>
        <p:nvSpPr>
          <p:cNvPr id="2" name="文本框 1">
            <a:extLst>
              <a:ext uri="{FF2B5EF4-FFF2-40B4-BE49-F238E27FC236}">
                <a16:creationId xmlns:a16="http://schemas.microsoft.com/office/drawing/2014/main" id="{7F7CA746-309B-0C48-AE11-59E55F13B66D}"/>
              </a:ext>
            </a:extLst>
          </p:cNvPr>
          <p:cNvSpPr txBox="1"/>
          <p:nvPr/>
        </p:nvSpPr>
        <p:spPr>
          <a:xfrm>
            <a:off x="7749956" y="6261258"/>
            <a:ext cx="3135795"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Ling Zhu</a:t>
            </a:r>
            <a:endParaRPr lang="zh-CN" altLang="en-US"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3A1B6AD3-1CE9-48BB-BCB4-A61A817E1F7C}"/>
              </a:ext>
            </a:extLst>
          </p:cNvPr>
          <p:cNvPicPr>
            <a:picLocks noChangeAspect="1"/>
          </p:cNvPicPr>
          <p:nvPr/>
        </p:nvPicPr>
        <p:blipFill>
          <a:blip r:embed="rId9"/>
          <a:stretch>
            <a:fillRect/>
          </a:stretch>
        </p:blipFill>
        <p:spPr>
          <a:xfrm>
            <a:off x="2585173" y="3071005"/>
            <a:ext cx="7470777" cy="1785698"/>
          </a:xfrm>
          <a:prstGeom prst="rect">
            <a:avLst/>
          </a:prstGeom>
        </p:spPr>
      </p:pic>
    </p:spTree>
    <p:extLst>
      <p:ext uri="{BB962C8B-B14F-4D97-AF65-F5344CB8AC3E}">
        <p14:creationId xmlns:p14="http://schemas.microsoft.com/office/powerpoint/2010/main" val="114495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a:extLst>
              <a:ext uri="{FF2B5EF4-FFF2-40B4-BE49-F238E27FC236}">
                <a16:creationId xmlns:a16="http://schemas.microsoft.com/office/drawing/2014/main" id="{CCEEE4C0-CDB0-44A3-9CB5-B9684D99D26A}"/>
              </a:ext>
            </a:extLst>
          </p:cNvPr>
          <p:cNvPicPr>
            <a:picLocks noChangeAspect="1"/>
          </p:cNvPicPr>
          <p:nvPr/>
        </p:nvPicPr>
        <p:blipFill>
          <a:blip r:embed="rId2"/>
          <a:stretch>
            <a:fillRect/>
          </a:stretch>
        </p:blipFill>
        <p:spPr>
          <a:xfrm>
            <a:off x="606366" y="2052637"/>
            <a:ext cx="10979267" cy="3902839"/>
          </a:xfrm>
          <a:prstGeom prst="rect">
            <a:avLst/>
          </a:prstGeom>
        </p:spPr>
      </p:pic>
    </p:spTree>
    <p:extLst>
      <p:ext uri="{BB962C8B-B14F-4D97-AF65-F5344CB8AC3E}">
        <p14:creationId xmlns:p14="http://schemas.microsoft.com/office/powerpoint/2010/main" val="185539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a:extLst>
              <a:ext uri="{FF2B5EF4-FFF2-40B4-BE49-F238E27FC236}">
                <a16:creationId xmlns:a16="http://schemas.microsoft.com/office/drawing/2014/main" id="{C592EC04-9499-45FC-BA6D-9B747AFEDDCF}"/>
              </a:ext>
            </a:extLst>
          </p:cNvPr>
          <p:cNvPicPr>
            <a:picLocks noChangeAspect="1"/>
          </p:cNvPicPr>
          <p:nvPr/>
        </p:nvPicPr>
        <p:blipFill>
          <a:blip r:embed="rId2"/>
          <a:stretch>
            <a:fillRect/>
          </a:stretch>
        </p:blipFill>
        <p:spPr>
          <a:xfrm>
            <a:off x="0" y="1828516"/>
            <a:ext cx="5775967" cy="3200967"/>
          </a:xfrm>
          <a:prstGeom prst="rect">
            <a:avLst/>
          </a:prstGeom>
        </p:spPr>
      </p:pic>
      <p:pic>
        <p:nvPicPr>
          <p:cNvPr id="4" name="图片 3">
            <a:extLst>
              <a:ext uri="{FF2B5EF4-FFF2-40B4-BE49-F238E27FC236}">
                <a16:creationId xmlns:a16="http://schemas.microsoft.com/office/drawing/2014/main" id="{5E6B1270-5276-463C-8691-F730750C3286}"/>
              </a:ext>
            </a:extLst>
          </p:cNvPr>
          <p:cNvPicPr>
            <a:picLocks noChangeAspect="1"/>
          </p:cNvPicPr>
          <p:nvPr/>
        </p:nvPicPr>
        <p:blipFill>
          <a:blip r:embed="rId3"/>
          <a:stretch>
            <a:fillRect/>
          </a:stretch>
        </p:blipFill>
        <p:spPr>
          <a:xfrm>
            <a:off x="5937063" y="2000995"/>
            <a:ext cx="5893367" cy="3200966"/>
          </a:xfrm>
          <a:prstGeom prst="rect">
            <a:avLst/>
          </a:prstGeom>
        </p:spPr>
      </p:pic>
    </p:spTree>
    <p:extLst>
      <p:ext uri="{BB962C8B-B14F-4D97-AF65-F5344CB8AC3E}">
        <p14:creationId xmlns:p14="http://schemas.microsoft.com/office/powerpoint/2010/main" val="259926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a:extLst>
              <a:ext uri="{FF2B5EF4-FFF2-40B4-BE49-F238E27FC236}">
                <a16:creationId xmlns:a16="http://schemas.microsoft.com/office/drawing/2014/main" id="{134CC152-20DA-41E9-9559-962C45C7C02D}"/>
              </a:ext>
            </a:extLst>
          </p:cNvPr>
          <p:cNvPicPr>
            <a:picLocks noChangeAspect="1"/>
          </p:cNvPicPr>
          <p:nvPr/>
        </p:nvPicPr>
        <p:blipFill>
          <a:blip r:embed="rId2"/>
          <a:stretch>
            <a:fillRect/>
          </a:stretch>
        </p:blipFill>
        <p:spPr>
          <a:xfrm>
            <a:off x="0" y="1602467"/>
            <a:ext cx="12068238" cy="4188733"/>
          </a:xfrm>
          <a:prstGeom prst="rect">
            <a:avLst/>
          </a:prstGeom>
        </p:spPr>
      </p:pic>
    </p:spTree>
    <p:extLst>
      <p:ext uri="{BB962C8B-B14F-4D97-AF65-F5344CB8AC3E}">
        <p14:creationId xmlns:p14="http://schemas.microsoft.com/office/powerpoint/2010/main" val="977962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a:buNone/>
            </a:pPr>
            <a:r>
              <a:rPr lang="en-US" altLang="zh-CN" sz="8000" b="0" dirty="0">
                <a:solidFill>
                  <a:schemeClr val="tx1"/>
                </a:solidFill>
                <a:effectLst/>
              </a:rPr>
              <a:t>Thanks</a:t>
            </a:r>
            <a:endParaRPr lang="zh-CN" altLang="en-US" sz="8000" b="0" dirty="0">
              <a:solidFill>
                <a:schemeClr val="tx1"/>
              </a:solidFill>
              <a:effectLst/>
            </a:endParaRPr>
          </a:p>
        </p:txBody>
      </p:sp>
    </p:spTree>
    <p:extLst>
      <p:ext uri="{BB962C8B-B14F-4D97-AF65-F5344CB8AC3E}">
        <p14:creationId xmlns:p14="http://schemas.microsoft.com/office/powerpoint/2010/main" val="248012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9211" y="101728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2</a:t>
            </a:fld>
            <a:endParaRPr lang="zh-CN" altLang="en-US"/>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093" y="1879468"/>
            <a:ext cx="4807712" cy="32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1">
            <a:extLst>
              <a:ext uri="{FF2B5EF4-FFF2-40B4-BE49-F238E27FC236}">
                <a16:creationId xmlns:a16="http://schemas.microsoft.com/office/drawing/2014/main" id="{5A501EAF-49F3-5942-9661-6EA1CA15E05E}"/>
              </a:ext>
            </a:extLst>
          </p:cNvPr>
          <p:cNvSpPr txBox="1"/>
          <p:nvPr/>
        </p:nvSpPr>
        <p:spPr>
          <a:xfrm>
            <a:off x="5734787" y="1875703"/>
            <a:ext cx="4671955" cy="3170099"/>
          </a:xfrm>
          <a:prstGeom prst="rect">
            <a:avLst/>
          </a:prstGeom>
          <a:noFill/>
        </p:spPr>
        <p:txBody>
          <a:bodyPr wrap="square" rtlCol="0" anchor="ctr">
            <a:spAutoFit/>
          </a:bodyPr>
          <a:lstStyle/>
          <a:p>
            <a:pPr marL="742950" indent="-742950">
              <a:buAutoNum type="arabicPeriod"/>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Introduction</a:t>
            </a:r>
          </a:p>
          <a:p>
            <a:pPr marL="742950" indent="-742950">
              <a:buAutoNum type="arabicPeriod"/>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Motivation</a:t>
            </a:r>
          </a:p>
          <a:p>
            <a:pPr marL="742950" indent="-742950">
              <a:buAutoNum type="arabicPeriod"/>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Approach</a:t>
            </a:r>
          </a:p>
          <a:p>
            <a:pPr marL="742950" indent="-742950">
              <a:buAutoNum type="arabicPeriod"/>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Experiments</a:t>
            </a:r>
          </a:p>
          <a:p>
            <a:pPr marL="742950" indent="-742950">
              <a:buAutoNum type="arabicPeriod"/>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Conclusion</a:t>
            </a:r>
          </a:p>
        </p:txBody>
      </p:sp>
    </p:spTree>
    <p:extLst>
      <p:ext uri="{BB962C8B-B14F-4D97-AF65-F5344CB8AC3E}">
        <p14:creationId xmlns:p14="http://schemas.microsoft.com/office/powerpoint/2010/main" val="190007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6" name="图片 5">
            <a:extLst>
              <a:ext uri="{FF2B5EF4-FFF2-40B4-BE49-F238E27FC236}">
                <a16:creationId xmlns:a16="http://schemas.microsoft.com/office/drawing/2014/main" id="{7CD2C942-3553-4F66-82DE-DD03C344EAFB}"/>
              </a:ext>
            </a:extLst>
          </p:cNvPr>
          <p:cNvPicPr>
            <a:picLocks noChangeAspect="1"/>
          </p:cNvPicPr>
          <p:nvPr/>
        </p:nvPicPr>
        <p:blipFill>
          <a:blip r:embed="rId3"/>
          <a:stretch>
            <a:fillRect/>
          </a:stretch>
        </p:blipFill>
        <p:spPr>
          <a:xfrm>
            <a:off x="388257" y="1273972"/>
            <a:ext cx="10018486" cy="3519346"/>
          </a:xfrm>
          <a:prstGeom prst="rect">
            <a:avLst/>
          </a:prstGeom>
        </p:spPr>
      </p:pic>
      <p:sp>
        <p:nvSpPr>
          <p:cNvPr id="8" name="文本框 7">
            <a:extLst>
              <a:ext uri="{FF2B5EF4-FFF2-40B4-BE49-F238E27FC236}">
                <a16:creationId xmlns:a16="http://schemas.microsoft.com/office/drawing/2014/main" id="{F801B979-3F85-4FAC-AA62-DE87D3445143}"/>
              </a:ext>
            </a:extLst>
          </p:cNvPr>
          <p:cNvSpPr txBox="1"/>
          <p:nvPr/>
        </p:nvSpPr>
        <p:spPr>
          <a:xfrm>
            <a:off x="2082800" y="5673925"/>
            <a:ext cx="8026400" cy="369332"/>
          </a:xfrm>
          <a:prstGeom prst="rect">
            <a:avLst/>
          </a:prstGeom>
          <a:noFill/>
        </p:spPr>
        <p:txBody>
          <a:bodyPr wrap="square">
            <a:spAutoFit/>
          </a:bodyPr>
          <a:lstStyle/>
          <a:p>
            <a:r>
              <a:rPr lang="en-US" altLang="zh-CN" dirty="0"/>
              <a:t>where we use +, -, and 0 to represent positive, negative, and neutral sentiment.</a:t>
            </a:r>
            <a:endParaRPr lang="zh-CN" altLang="en-US" dirty="0"/>
          </a:p>
        </p:txBody>
      </p:sp>
      <p:sp>
        <p:nvSpPr>
          <p:cNvPr id="11" name="文本框 10">
            <a:extLst>
              <a:ext uri="{FF2B5EF4-FFF2-40B4-BE49-F238E27FC236}">
                <a16:creationId xmlns:a16="http://schemas.microsoft.com/office/drawing/2014/main" id="{0EA67530-BD14-40F2-A1B3-400ACC13412A}"/>
              </a:ext>
            </a:extLst>
          </p:cNvPr>
          <p:cNvSpPr txBox="1"/>
          <p:nvPr/>
        </p:nvSpPr>
        <p:spPr>
          <a:xfrm>
            <a:off x="4749800" y="4670192"/>
            <a:ext cx="7242628"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(Waiters; friendly; +) and (fruit salad; so </a:t>
            </a:r>
            <a:r>
              <a:rPr lang="en-US" altLang="zh-CN" dirty="0" err="1">
                <a:latin typeface="Times New Roman" panose="02020603050405020304" pitchFamily="18" charset="0"/>
                <a:cs typeface="Times New Roman" panose="02020603050405020304" pitchFamily="18" charset="0"/>
              </a:rPr>
              <a:t>so</a:t>
            </a:r>
            <a:r>
              <a:rPr lang="en-US" altLang="zh-CN" dirty="0">
                <a:latin typeface="Times New Roman" panose="02020603050405020304" pitchFamily="18" charset="0"/>
                <a:cs typeface="Times New Roman" panose="02020603050405020304" pitchFamily="18" charset="0"/>
              </a:rPr>
              <a:t> ; 0)</a:t>
            </a:r>
            <a:endParaRPr lang="zh-CN" altLang="en-US"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49CDE341-7A20-422D-ADC8-7D5B3C897EFD}"/>
              </a:ext>
            </a:extLst>
          </p:cNvPr>
          <p:cNvSpPr txBox="1"/>
          <p:nvPr/>
        </p:nvSpPr>
        <p:spPr>
          <a:xfrm>
            <a:off x="1442357" y="4813816"/>
            <a:ext cx="3057072" cy="369332"/>
          </a:xfrm>
          <a:prstGeom prst="rect">
            <a:avLst/>
          </a:prstGeom>
          <a:noFill/>
        </p:spPr>
        <p:txBody>
          <a:bodyPr wrap="square">
            <a:spAutoFit/>
          </a:bodyPr>
          <a:lstStyle/>
          <a:p>
            <a:r>
              <a:rPr lang="en-US" altLang="zh-CN" dirty="0"/>
              <a:t> </a:t>
            </a:r>
            <a:r>
              <a:rPr lang="en-US" altLang="zh-CN" b="1" dirty="0">
                <a:latin typeface="Times New Roman" panose="02020603050405020304" pitchFamily="18" charset="0"/>
                <a:cs typeface="Times New Roman" panose="02020603050405020304" pitchFamily="18" charset="0"/>
              </a:rPr>
              <a:t>(aspect, opinion, sentiment)</a:t>
            </a:r>
            <a:endParaRPr lang="zh-CN" altLang="en-US" b="1"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6526043F-9C92-4482-8ED2-406466B75E9B}"/>
              </a:ext>
            </a:extLst>
          </p:cNvPr>
          <p:cNvSpPr txBox="1"/>
          <p:nvPr/>
        </p:nvSpPr>
        <p:spPr>
          <a:xfrm>
            <a:off x="1324428" y="6349368"/>
            <a:ext cx="6146800" cy="369332"/>
          </a:xfrm>
          <a:prstGeom prst="rect">
            <a:avLst/>
          </a:prstGeom>
          <a:noFill/>
        </p:spPr>
        <p:txBody>
          <a:bodyPr wrap="square">
            <a:spAutoFit/>
          </a:bodyPr>
          <a:lstStyle/>
          <a:p>
            <a:r>
              <a:rPr lang="en-US" altLang="zh-CN" dirty="0"/>
              <a:t>Aspect Sentiment Triplet Extraction</a:t>
            </a:r>
            <a:r>
              <a:rPr lang="zh-CN" altLang="en-US" dirty="0"/>
              <a:t>（</a:t>
            </a:r>
            <a:r>
              <a:rPr lang="en-US" altLang="zh-CN" dirty="0"/>
              <a:t>ASTE</a:t>
            </a:r>
            <a:r>
              <a:rPr lang="zh-CN" altLang="en-US" dirty="0"/>
              <a:t>）</a:t>
            </a:r>
          </a:p>
        </p:txBody>
      </p:sp>
      <p:sp>
        <p:nvSpPr>
          <p:cNvPr id="17" name="文本框 16">
            <a:extLst>
              <a:ext uri="{FF2B5EF4-FFF2-40B4-BE49-F238E27FC236}">
                <a16:creationId xmlns:a16="http://schemas.microsoft.com/office/drawing/2014/main" id="{926F19EF-5DCE-446C-A7A6-0FC01BECA088}"/>
              </a:ext>
            </a:extLst>
          </p:cNvPr>
          <p:cNvSpPr txBox="1"/>
          <p:nvPr/>
        </p:nvSpPr>
        <p:spPr>
          <a:xfrm>
            <a:off x="6045200" y="6179742"/>
            <a:ext cx="5947228" cy="646331"/>
          </a:xfrm>
          <a:prstGeom prst="rect">
            <a:avLst/>
          </a:prstGeom>
          <a:noFill/>
        </p:spPr>
        <p:txBody>
          <a:bodyPr wrap="square">
            <a:spAutoFit/>
          </a:bodyPr>
          <a:lstStyle/>
          <a:p>
            <a:r>
              <a:rPr lang="en-US" altLang="zh-CN" dirty="0"/>
              <a:t>2020AAAI——Knowing What, How and Why: A Near Complete Solution for Aspect-Based Sentiment Analysis</a:t>
            </a:r>
            <a:endParaRPr lang="zh-CN" altLang="en-US" dirty="0"/>
          </a:p>
        </p:txBody>
      </p:sp>
      <p:sp>
        <p:nvSpPr>
          <p:cNvPr id="18" name="矩形: 圆角 17">
            <a:extLst>
              <a:ext uri="{FF2B5EF4-FFF2-40B4-BE49-F238E27FC236}">
                <a16:creationId xmlns:a16="http://schemas.microsoft.com/office/drawing/2014/main" id="{8F6704AE-FCB7-4A59-A53F-660B83704857}"/>
              </a:ext>
            </a:extLst>
          </p:cNvPr>
          <p:cNvSpPr/>
          <p:nvPr/>
        </p:nvSpPr>
        <p:spPr>
          <a:xfrm>
            <a:off x="1190171" y="6179742"/>
            <a:ext cx="10638972" cy="646331"/>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B73BD2DA-15C8-497D-9180-D081927A3F7B}"/>
              </a:ext>
            </a:extLst>
          </p:cNvPr>
          <p:cNvSpPr txBox="1"/>
          <p:nvPr/>
        </p:nvSpPr>
        <p:spPr>
          <a:xfrm>
            <a:off x="4013201" y="6138700"/>
            <a:ext cx="1309914" cy="369332"/>
          </a:xfrm>
          <a:prstGeom prst="rect">
            <a:avLst/>
          </a:prstGeom>
          <a:noFill/>
        </p:spPr>
        <p:txBody>
          <a:bodyPr wrap="square">
            <a:spAutoFit/>
          </a:bodyPr>
          <a:lstStyle/>
          <a:p>
            <a:r>
              <a:rPr lang="en-US" altLang="zh-CN" dirty="0">
                <a:solidFill>
                  <a:srgbClr val="FF0000"/>
                </a:solidFill>
              </a:rPr>
              <a:t>New task</a:t>
            </a:r>
          </a:p>
        </p:txBody>
      </p:sp>
    </p:spTree>
    <p:extLst>
      <p:ext uri="{BB962C8B-B14F-4D97-AF65-F5344CB8AC3E}">
        <p14:creationId xmlns:p14="http://schemas.microsoft.com/office/powerpoint/2010/main" val="155610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570" y="632951"/>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14" name="图片 13">
            <a:extLst>
              <a:ext uri="{FF2B5EF4-FFF2-40B4-BE49-F238E27FC236}">
                <a16:creationId xmlns:a16="http://schemas.microsoft.com/office/drawing/2014/main" id="{DD97C3FC-1FCE-4D57-B560-10A224E67BEF}"/>
              </a:ext>
            </a:extLst>
          </p:cNvPr>
          <p:cNvPicPr>
            <a:picLocks noChangeAspect="1"/>
          </p:cNvPicPr>
          <p:nvPr/>
        </p:nvPicPr>
        <p:blipFill>
          <a:blip r:embed="rId3"/>
          <a:stretch>
            <a:fillRect/>
          </a:stretch>
        </p:blipFill>
        <p:spPr>
          <a:xfrm>
            <a:off x="365942" y="1612275"/>
            <a:ext cx="9944609" cy="3349172"/>
          </a:xfrm>
          <a:prstGeom prst="rect">
            <a:avLst/>
          </a:prstGeom>
        </p:spPr>
      </p:pic>
      <p:pic>
        <p:nvPicPr>
          <p:cNvPr id="23" name="图片 22">
            <a:extLst>
              <a:ext uri="{FF2B5EF4-FFF2-40B4-BE49-F238E27FC236}">
                <a16:creationId xmlns:a16="http://schemas.microsoft.com/office/drawing/2014/main" id="{497D513E-2525-4E25-84D5-54498C0C5AF6}"/>
              </a:ext>
            </a:extLst>
          </p:cNvPr>
          <p:cNvPicPr>
            <a:picLocks noChangeAspect="1"/>
          </p:cNvPicPr>
          <p:nvPr/>
        </p:nvPicPr>
        <p:blipFill>
          <a:blip r:embed="rId4"/>
          <a:stretch>
            <a:fillRect/>
          </a:stretch>
        </p:blipFill>
        <p:spPr>
          <a:xfrm>
            <a:off x="1388154" y="5088492"/>
            <a:ext cx="10315575" cy="1400175"/>
          </a:xfrm>
          <a:prstGeom prst="rect">
            <a:avLst/>
          </a:prstGeom>
        </p:spPr>
      </p:pic>
      <p:sp>
        <p:nvSpPr>
          <p:cNvPr id="25" name="文本框 24">
            <a:extLst>
              <a:ext uri="{FF2B5EF4-FFF2-40B4-BE49-F238E27FC236}">
                <a16:creationId xmlns:a16="http://schemas.microsoft.com/office/drawing/2014/main" id="{E0B93553-47F2-48AE-BB23-05C51A8038A2}"/>
              </a:ext>
            </a:extLst>
          </p:cNvPr>
          <p:cNvSpPr txBox="1"/>
          <p:nvPr/>
        </p:nvSpPr>
        <p:spPr>
          <a:xfrm>
            <a:off x="496570" y="5431140"/>
            <a:ext cx="468086" cy="369332"/>
          </a:xfrm>
          <a:prstGeom prst="rect">
            <a:avLst/>
          </a:prstGeom>
          <a:noFill/>
        </p:spPr>
        <p:txBody>
          <a:bodyPr wrap="square">
            <a:spAutoFit/>
          </a:bodyPr>
          <a:lstStyle/>
          <a:p>
            <a:r>
              <a:rPr lang="en-US" altLang="zh-CN" b="1" dirty="0" err="1">
                <a:latin typeface="Times New Roman" panose="02020603050405020304" pitchFamily="18" charset="0"/>
                <a:cs typeface="Times New Roman" panose="02020603050405020304" pitchFamily="18" charset="0"/>
              </a:rPr>
              <a:t>Eg.</a:t>
            </a:r>
            <a:endParaRPr lang="en-US" altLang="zh-C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65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Motivation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6" name="文本框 5">
            <a:extLst>
              <a:ext uri="{FF2B5EF4-FFF2-40B4-BE49-F238E27FC236}">
                <a16:creationId xmlns:a16="http://schemas.microsoft.com/office/drawing/2014/main" id="{5D471F42-F575-44F3-8722-F930343775FD}"/>
              </a:ext>
            </a:extLst>
          </p:cNvPr>
          <p:cNvSpPr txBox="1"/>
          <p:nvPr/>
        </p:nvSpPr>
        <p:spPr>
          <a:xfrm>
            <a:off x="319314" y="4865914"/>
            <a:ext cx="11872686" cy="923330"/>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 sentence may contain a one-to-many case, that is, one aspect corresponds to multiple opinions, or one opinion corresponds to multiple aspects. For instance, in the sentence ”We love the food, drinks, and atmosphere,” the opinion ”love” is associated with three aspects “food”, “drinks”, and “atmosphere”.</a:t>
            </a:r>
            <a:endParaRPr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50C70C03-EFE8-412B-9601-35A31FF18ED8}"/>
              </a:ext>
            </a:extLst>
          </p:cNvPr>
          <p:cNvSpPr txBox="1"/>
          <p:nvPr/>
        </p:nvSpPr>
        <p:spPr>
          <a:xfrm>
            <a:off x="500742" y="2367196"/>
            <a:ext cx="11509829" cy="1384995"/>
          </a:xfrm>
          <a:prstGeom prst="rect">
            <a:avLst/>
          </a:prstGeom>
          <a:noFill/>
        </p:spPr>
        <p:txBody>
          <a:bodyPr wrap="square">
            <a:spAutoFit/>
          </a:bodyPr>
          <a:lstStyle/>
          <a:p>
            <a:pPr marL="514350" indent="-514350">
              <a:buAutoNum type="arabicPeriod"/>
            </a:pPr>
            <a:r>
              <a:rPr lang="en-US" altLang="zh-CN" sz="2800" dirty="0">
                <a:latin typeface="Times New Roman" panose="02020603050405020304" pitchFamily="18" charset="0"/>
                <a:cs typeface="Times New Roman" panose="02020603050405020304" pitchFamily="18" charset="0"/>
              </a:rPr>
              <a:t>Past method cannot effectively establish the connection between words and </a:t>
            </a:r>
            <a:r>
              <a:rPr lang="en-US" altLang="zh-CN" sz="2800" dirty="0">
                <a:solidFill>
                  <a:srgbClr val="FF0000"/>
                </a:solidFill>
                <a:latin typeface="Times New Roman" panose="02020603050405020304" pitchFamily="18" charset="0"/>
                <a:cs typeface="Times New Roman" panose="02020603050405020304" pitchFamily="18" charset="0"/>
              </a:rPr>
              <a:t>ignore the semantic and syntactic relationship</a:t>
            </a:r>
            <a:r>
              <a:rPr lang="en-US" altLang="zh-CN" sz="2800" dirty="0">
                <a:latin typeface="Times New Roman" panose="02020603050405020304" pitchFamily="18" charset="0"/>
                <a:cs typeface="Times New Roman" panose="02020603050405020304" pitchFamily="18" charset="0"/>
              </a:rPr>
              <a:t> between the three elements</a:t>
            </a:r>
          </a:p>
          <a:p>
            <a:pPr marL="514350" indent="-514350">
              <a:buAutoNum type="arabicPeriod"/>
            </a:pPr>
            <a:r>
              <a:rPr lang="en-US" altLang="zh-CN" sz="2800" dirty="0">
                <a:latin typeface="Times New Roman" panose="02020603050405020304" pitchFamily="18" charset="0"/>
                <a:cs typeface="Times New Roman" panose="02020603050405020304" pitchFamily="18" charset="0"/>
              </a:rPr>
              <a:t>Current solutions either fail to capture these </a:t>
            </a:r>
            <a:r>
              <a:rPr lang="en-US" altLang="zh-CN" sz="2800" dirty="0">
                <a:solidFill>
                  <a:srgbClr val="FF0000"/>
                </a:solidFill>
                <a:latin typeface="Times New Roman" panose="02020603050405020304" pitchFamily="18" charset="0"/>
                <a:cs typeface="Times New Roman" panose="02020603050405020304" pitchFamily="18" charset="0"/>
              </a:rPr>
              <a:t>one-to-many relationships</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cxnSp>
        <p:nvCxnSpPr>
          <p:cNvPr id="10" name="直接箭头连接符 9">
            <a:extLst>
              <a:ext uri="{FF2B5EF4-FFF2-40B4-BE49-F238E27FC236}">
                <a16:creationId xmlns:a16="http://schemas.microsoft.com/office/drawing/2014/main" id="{FFE42734-F70B-4D12-AB6D-803D7468E30D}"/>
              </a:ext>
            </a:extLst>
          </p:cNvPr>
          <p:cNvCxnSpPr/>
          <p:nvPr/>
        </p:nvCxnSpPr>
        <p:spPr>
          <a:xfrm flipH="1">
            <a:off x="4905829" y="3614057"/>
            <a:ext cx="3947885" cy="1251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矩形: 圆角 10">
            <a:extLst>
              <a:ext uri="{FF2B5EF4-FFF2-40B4-BE49-F238E27FC236}">
                <a16:creationId xmlns:a16="http://schemas.microsoft.com/office/drawing/2014/main" id="{7D084A9B-F6FF-466D-B0DE-12FA18853BDD}"/>
              </a:ext>
            </a:extLst>
          </p:cNvPr>
          <p:cNvSpPr/>
          <p:nvPr/>
        </p:nvSpPr>
        <p:spPr>
          <a:xfrm>
            <a:off x="159657" y="4865912"/>
            <a:ext cx="11872686" cy="1221559"/>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5456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23784"/>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4" name="图片 3">
            <a:extLst>
              <a:ext uri="{FF2B5EF4-FFF2-40B4-BE49-F238E27FC236}">
                <a16:creationId xmlns:a16="http://schemas.microsoft.com/office/drawing/2014/main" id="{BBB0FA32-8B07-4F9A-B1CE-77124CF78283}"/>
              </a:ext>
            </a:extLst>
          </p:cNvPr>
          <p:cNvPicPr>
            <a:picLocks noChangeAspect="1"/>
          </p:cNvPicPr>
          <p:nvPr/>
        </p:nvPicPr>
        <p:blipFill>
          <a:blip r:embed="rId3"/>
          <a:stretch>
            <a:fillRect/>
          </a:stretch>
        </p:blipFill>
        <p:spPr>
          <a:xfrm>
            <a:off x="1204686" y="1158868"/>
            <a:ext cx="3657600" cy="5874669"/>
          </a:xfrm>
          <a:prstGeom prst="rect">
            <a:avLst/>
          </a:prstGeom>
        </p:spPr>
      </p:pic>
      <p:pic>
        <p:nvPicPr>
          <p:cNvPr id="7" name="图片 6">
            <a:extLst>
              <a:ext uri="{FF2B5EF4-FFF2-40B4-BE49-F238E27FC236}">
                <a16:creationId xmlns:a16="http://schemas.microsoft.com/office/drawing/2014/main" id="{8995AD94-9B90-4D26-94D4-68716154B64E}"/>
              </a:ext>
            </a:extLst>
          </p:cNvPr>
          <p:cNvPicPr>
            <a:picLocks noChangeAspect="1"/>
          </p:cNvPicPr>
          <p:nvPr/>
        </p:nvPicPr>
        <p:blipFill>
          <a:blip r:embed="rId4"/>
          <a:stretch>
            <a:fillRect/>
          </a:stretch>
        </p:blipFill>
        <p:spPr>
          <a:xfrm>
            <a:off x="5334575" y="1660298"/>
            <a:ext cx="5652739" cy="3884159"/>
          </a:xfrm>
          <a:prstGeom prst="rect">
            <a:avLst/>
          </a:prstGeom>
        </p:spPr>
      </p:pic>
      <p:cxnSp>
        <p:nvCxnSpPr>
          <p:cNvPr id="9" name="直接箭头连接符 8">
            <a:extLst>
              <a:ext uri="{FF2B5EF4-FFF2-40B4-BE49-F238E27FC236}">
                <a16:creationId xmlns:a16="http://schemas.microsoft.com/office/drawing/2014/main" id="{26141563-6A21-4A7F-B2A1-985782A48F79}"/>
              </a:ext>
            </a:extLst>
          </p:cNvPr>
          <p:cNvCxnSpPr/>
          <p:nvPr/>
        </p:nvCxnSpPr>
        <p:spPr>
          <a:xfrm>
            <a:off x="3947886" y="3018971"/>
            <a:ext cx="2612571" cy="410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图片 2">
            <a:extLst>
              <a:ext uri="{FF2B5EF4-FFF2-40B4-BE49-F238E27FC236}">
                <a16:creationId xmlns:a16="http://schemas.microsoft.com/office/drawing/2014/main" id="{806C890C-B741-4CE0-8B03-9DB71C8C3356}"/>
              </a:ext>
            </a:extLst>
          </p:cNvPr>
          <p:cNvPicPr>
            <a:picLocks noChangeAspect="1"/>
          </p:cNvPicPr>
          <p:nvPr/>
        </p:nvPicPr>
        <p:blipFill>
          <a:blip r:embed="rId5"/>
          <a:stretch>
            <a:fillRect/>
          </a:stretch>
        </p:blipFill>
        <p:spPr>
          <a:xfrm>
            <a:off x="5726774" y="1313543"/>
            <a:ext cx="2944623" cy="335309"/>
          </a:xfrm>
          <a:prstGeom prst="rect">
            <a:avLst/>
          </a:prstGeom>
        </p:spPr>
      </p:pic>
    </p:spTree>
    <p:extLst>
      <p:ext uri="{BB962C8B-B14F-4D97-AF65-F5344CB8AC3E}">
        <p14:creationId xmlns:p14="http://schemas.microsoft.com/office/powerpoint/2010/main" val="116343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0820" y="614794"/>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11" name="文本框 10">
            <a:extLst>
              <a:ext uri="{FF2B5EF4-FFF2-40B4-BE49-F238E27FC236}">
                <a16:creationId xmlns:a16="http://schemas.microsoft.com/office/drawing/2014/main" id="{54140624-F2EB-4A70-9256-352776505C34}"/>
              </a:ext>
            </a:extLst>
          </p:cNvPr>
          <p:cNvSpPr txBox="1"/>
          <p:nvPr/>
        </p:nvSpPr>
        <p:spPr>
          <a:xfrm>
            <a:off x="5102905" y="2277737"/>
            <a:ext cx="3962400" cy="369332"/>
          </a:xfrm>
          <a:prstGeom prst="rect">
            <a:avLst/>
          </a:prstGeom>
          <a:noFill/>
        </p:spPr>
        <p:txBody>
          <a:bodyPr wrap="square">
            <a:spAutoFit/>
          </a:bodyPr>
          <a:lstStyle/>
          <a:p>
            <a:r>
              <a:rPr lang="en-US" altLang="zh-CN" dirty="0"/>
              <a:t>G = (V; E),V is set of each word</a:t>
            </a:r>
            <a:endParaRPr lang="zh-CN" altLang="en-US" dirty="0"/>
          </a:p>
        </p:txBody>
      </p:sp>
      <p:sp>
        <p:nvSpPr>
          <p:cNvPr id="12" name="文本框 11">
            <a:extLst>
              <a:ext uri="{FF2B5EF4-FFF2-40B4-BE49-F238E27FC236}">
                <a16:creationId xmlns:a16="http://schemas.microsoft.com/office/drawing/2014/main" id="{6C263F9C-C14F-4A9C-998D-50A9C9A56AA7}"/>
              </a:ext>
            </a:extLst>
          </p:cNvPr>
          <p:cNvSpPr txBox="1"/>
          <p:nvPr/>
        </p:nvSpPr>
        <p:spPr>
          <a:xfrm>
            <a:off x="5102905" y="2854729"/>
            <a:ext cx="7159171" cy="1754326"/>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three types of edges</a:t>
            </a:r>
            <a:r>
              <a:rPr lang="en-US" altLang="zh-CN" dirty="0">
                <a:latin typeface="Times New Roman" panose="02020603050405020304" pitchFamily="18" charset="0"/>
                <a:cs typeface="Times New Roman" panose="02020603050405020304" pitchFamily="18" charset="0"/>
              </a:rPr>
              <a:t>: self-loop edge, neighbor edge, and dependency edge</a:t>
            </a:r>
          </a:p>
          <a:p>
            <a:r>
              <a:rPr lang="en-US" altLang="zh-CN" b="1" dirty="0">
                <a:latin typeface="Times New Roman" panose="02020603050405020304" pitchFamily="18" charset="0"/>
                <a:cs typeface="Times New Roman" panose="02020603050405020304" pitchFamily="18" charset="0"/>
              </a:rPr>
              <a:t>Self-loop edge</a:t>
            </a:r>
            <a:r>
              <a:rPr lang="en-US" altLang="zh-CN" dirty="0">
                <a:latin typeface="Times New Roman" panose="02020603050405020304" pitchFamily="18" charset="0"/>
                <a:cs typeface="Times New Roman" panose="02020603050405020304" pitchFamily="18" charset="0"/>
              </a:rPr>
              <a:t>: there is an edge  connecting to the node itself.</a:t>
            </a:r>
          </a:p>
          <a:p>
            <a:r>
              <a:rPr lang="en-US" altLang="zh-CN" b="1" dirty="0">
                <a:latin typeface="Times New Roman" panose="02020603050405020304" pitchFamily="18" charset="0"/>
                <a:cs typeface="Times New Roman" panose="02020603050405020304" pitchFamily="18" charset="0"/>
              </a:rPr>
              <a:t>Neighbor edge</a:t>
            </a:r>
            <a:r>
              <a:rPr lang="en-US" altLang="zh-CN" dirty="0">
                <a:latin typeface="Times New Roman" panose="02020603050405020304" pitchFamily="18" charset="0"/>
                <a:cs typeface="Times New Roman" panose="02020603050405020304" pitchFamily="18" charset="0"/>
              </a:rPr>
              <a:t>: the edge connecting a node and its neighbor.</a:t>
            </a:r>
          </a:p>
          <a:p>
            <a:r>
              <a:rPr lang="en-US" altLang="zh-CN" b="1" dirty="0">
                <a:latin typeface="Times New Roman" panose="02020603050405020304" pitchFamily="18" charset="0"/>
                <a:cs typeface="Times New Roman" panose="02020603050405020304" pitchFamily="18" charset="0"/>
              </a:rPr>
              <a:t>Dependency edge</a:t>
            </a:r>
            <a:r>
              <a:rPr lang="en-US" altLang="zh-CN" dirty="0">
                <a:latin typeface="Times New Roman" panose="02020603050405020304" pitchFamily="18" charset="0"/>
                <a:cs typeface="Times New Roman" panose="02020603050405020304" pitchFamily="18" charset="0"/>
              </a:rPr>
              <a:t>: there exists a dependency relationship between two nodes.</a:t>
            </a:r>
          </a:p>
          <a:p>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021D2BC5-3910-4652-88DE-D905AEBE5818}"/>
              </a:ext>
            </a:extLst>
          </p:cNvPr>
          <p:cNvPicPr>
            <a:picLocks noChangeAspect="1"/>
          </p:cNvPicPr>
          <p:nvPr/>
        </p:nvPicPr>
        <p:blipFill>
          <a:blip r:embed="rId3"/>
          <a:stretch>
            <a:fillRect/>
          </a:stretch>
        </p:blipFill>
        <p:spPr>
          <a:xfrm>
            <a:off x="4429125" y="4294805"/>
            <a:ext cx="3333750" cy="952500"/>
          </a:xfrm>
          <a:prstGeom prst="rect">
            <a:avLst/>
          </a:prstGeom>
        </p:spPr>
      </p:pic>
      <p:pic>
        <p:nvPicPr>
          <p:cNvPr id="14" name="图片 13">
            <a:extLst>
              <a:ext uri="{FF2B5EF4-FFF2-40B4-BE49-F238E27FC236}">
                <a16:creationId xmlns:a16="http://schemas.microsoft.com/office/drawing/2014/main" id="{5D937082-386C-47D1-B34F-630848AC1D47}"/>
              </a:ext>
            </a:extLst>
          </p:cNvPr>
          <p:cNvPicPr>
            <a:picLocks noChangeAspect="1"/>
          </p:cNvPicPr>
          <p:nvPr/>
        </p:nvPicPr>
        <p:blipFill>
          <a:blip r:embed="rId4"/>
          <a:stretch>
            <a:fillRect/>
          </a:stretch>
        </p:blipFill>
        <p:spPr>
          <a:xfrm>
            <a:off x="10168389" y="4255147"/>
            <a:ext cx="1076325" cy="352425"/>
          </a:xfrm>
          <a:prstGeom prst="rect">
            <a:avLst/>
          </a:prstGeom>
        </p:spPr>
      </p:pic>
      <p:pic>
        <p:nvPicPr>
          <p:cNvPr id="15" name="图片 14">
            <a:extLst>
              <a:ext uri="{FF2B5EF4-FFF2-40B4-BE49-F238E27FC236}">
                <a16:creationId xmlns:a16="http://schemas.microsoft.com/office/drawing/2014/main" id="{8C968839-72C8-4CDD-8135-39E1BD5B72E2}"/>
              </a:ext>
            </a:extLst>
          </p:cNvPr>
          <p:cNvPicPr>
            <a:picLocks noChangeAspect="1"/>
          </p:cNvPicPr>
          <p:nvPr/>
        </p:nvPicPr>
        <p:blipFill>
          <a:blip r:embed="rId5"/>
          <a:stretch>
            <a:fillRect/>
          </a:stretch>
        </p:blipFill>
        <p:spPr>
          <a:xfrm>
            <a:off x="8477701" y="4264672"/>
            <a:ext cx="1323975" cy="342900"/>
          </a:xfrm>
          <a:prstGeom prst="rect">
            <a:avLst/>
          </a:prstGeom>
        </p:spPr>
      </p:pic>
      <p:sp>
        <p:nvSpPr>
          <p:cNvPr id="18" name="文本框 17">
            <a:extLst>
              <a:ext uri="{FF2B5EF4-FFF2-40B4-BE49-F238E27FC236}">
                <a16:creationId xmlns:a16="http://schemas.microsoft.com/office/drawing/2014/main" id="{023EA58A-B727-4A8C-9EFB-7A22DCB858F2}"/>
              </a:ext>
            </a:extLst>
          </p:cNvPr>
          <p:cNvSpPr txBox="1"/>
          <p:nvPr/>
        </p:nvSpPr>
        <p:spPr>
          <a:xfrm>
            <a:off x="4939620" y="1563416"/>
            <a:ext cx="614680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Graph-Sequence Duel Representation</a:t>
            </a:r>
            <a:endParaRPr lang="zh-CN" altLang="en-US" b="1"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5D1AAFB0-1BAA-446F-BBE6-2B9EAC2C875C}"/>
              </a:ext>
            </a:extLst>
          </p:cNvPr>
          <p:cNvSpPr txBox="1"/>
          <p:nvPr/>
        </p:nvSpPr>
        <p:spPr>
          <a:xfrm>
            <a:off x="0" y="1130523"/>
            <a:ext cx="6807200" cy="400110"/>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Semantic and Syntactic Enhanced ASTE Model</a:t>
            </a:r>
            <a:endParaRPr lang="zh-CN" altLang="en-US" sz="2000" b="1" dirty="0">
              <a:latin typeface="Times New Roman" panose="02020603050405020304" pitchFamily="18" charset="0"/>
              <a:cs typeface="Times New Roman" panose="02020603050405020304" pitchFamily="18" charset="0"/>
            </a:endParaRPr>
          </a:p>
        </p:txBody>
      </p:sp>
      <p:pic>
        <p:nvPicPr>
          <p:cNvPr id="22" name="图片 21">
            <a:extLst>
              <a:ext uri="{FF2B5EF4-FFF2-40B4-BE49-F238E27FC236}">
                <a16:creationId xmlns:a16="http://schemas.microsoft.com/office/drawing/2014/main" id="{2DFD971F-73B2-4BA9-A8C2-95CF21FDD6A8}"/>
              </a:ext>
            </a:extLst>
          </p:cNvPr>
          <p:cNvPicPr>
            <a:picLocks noChangeAspect="1"/>
          </p:cNvPicPr>
          <p:nvPr/>
        </p:nvPicPr>
        <p:blipFill>
          <a:blip r:embed="rId6"/>
          <a:stretch>
            <a:fillRect/>
          </a:stretch>
        </p:blipFill>
        <p:spPr>
          <a:xfrm>
            <a:off x="140607" y="2462403"/>
            <a:ext cx="4591050" cy="2562225"/>
          </a:xfrm>
          <a:prstGeom prst="rect">
            <a:avLst/>
          </a:prstGeom>
        </p:spPr>
      </p:pic>
      <p:pic>
        <p:nvPicPr>
          <p:cNvPr id="23" name="图片 22">
            <a:extLst>
              <a:ext uri="{FF2B5EF4-FFF2-40B4-BE49-F238E27FC236}">
                <a16:creationId xmlns:a16="http://schemas.microsoft.com/office/drawing/2014/main" id="{592CBFED-0CED-4ECF-8B8B-9BB14645D6AD}"/>
              </a:ext>
            </a:extLst>
          </p:cNvPr>
          <p:cNvPicPr>
            <a:picLocks noChangeAspect="1"/>
          </p:cNvPicPr>
          <p:nvPr/>
        </p:nvPicPr>
        <p:blipFill>
          <a:blip r:embed="rId7"/>
          <a:stretch>
            <a:fillRect/>
          </a:stretch>
        </p:blipFill>
        <p:spPr>
          <a:xfrm>
            <a:off x="7668076" y="4795334"/>
            <a:ext cx="4267200" cy="800100"/>
          </a:xfrm>
          <a:prstGeom prst="rect">
            <a:avLst/>
          </a:prstGeom>
        </p:spPr>
      </p:pic>
      <p:pic>
        <p:nvPicPr>
          <p:cNvPr id="24" name="图片 23">
            <a:extLst>
              <a:ext uri="{FF2B5EF4-FFF2-40B4-BE49-F238E27FC236}">
                <a16:creationId xmlns:a16="http://schemas.microsoft.com/office/drawing/2014/main" id="{2232CBF8-9E8C-461A-BEE7-D72F2D7B1FF5}"/>
              </a:ext>
            </a:extLst>
          </p:cNvPr>
          <p:cNvPicPr>
            <a:picLocks noChangeAspect="1"/>
          </p:cNvPicPr>
          <p:nvPr/>
        </p:nvPicPr>
        <p:blipFill>
          <a:blip r:embed="rId8"/>
          <a:stretch>
            <a:fillRect/>
          </a:stretch>
        </p:blipFill>
        <p:spPr>
          <a:xfrm>
            <a:off x="7762875" y="5732899"/>
            <a:ext cx="457200" cy="295275"/>
          </a:xfrm>
          <a:prstGeom prst="rect">
            <a:avLst/>
          </a:prstGeom>
        </p:spPr>
      </p:pic>
      <p:pic>
        <p:nvPicPr>
          <p:cNvPr id="25" name="图片 24">
            <a:extLst>
              <a:ext uri="{FF2B5EF4-FFF2-40B4-BE49-F238E27FC236}">
                <a16:creationId xmlns:a16="http://schemas.microsoft.com/office/drawing/2014/main" id="{57B157C1-C4B7-448C-B262-AA144D2EEDCA}"/>
              </a:ext>
            </a:extLst>
          </p:cNvPr>
          <p:cNvPicPr>
            <a:picLocks noChangeAspect="1"/>
          </p:cNvPicPr>
          <p:nvPr/>
        </p:nvPicPr>
        <p:blipFill>
          <a:blip r:embed="rId9"/>
          <a:stretch>
            <a:fillRect/>
          </a:stretch>
        </p:blipFill>
        <p:spPr>
          <a:xfrm>
            <a:off x="8191951" y="5772812"/>
            <a:ext cx="2514600" cy="295275"/>
          </a:xfrm>
          <a:prstGeom prst="rect">
            <a:avLst/>
          </a:prstGeom>
        </p:spPr>
      </p:pic>
      <p:pic>
        <p:nvPicPr>
          <p:cNvPr id="27" name="图片 26">
            <a:extLst>
              <a:ext uri="{FF2B5EF4-FFF2-40B4-BE49-F238E27FC236}">
                <a16:creationId xmlns:a16="http://schemas.microsoft.com/office/drawing/2014/main" id="{45C8240A-3463-4DCD-AFE4-DA2B74FA8E71}"/>
              </a:ext>
            </a:extLst>
          </p:cNvPr>
          <p:cNvPicPr>
            <a:picLocks noChangeAspect="1"/>
          </p:cNvPicPr>
          <p:nvPr/>
        </p:nvPicPr>
        <p:blipFill>
          <a:blip r:embed="rId10"/>
          <a:stretch>
            <a:fillRect/>
          </a:stretch>
        </p:blipFill>
        <p:spPr>
          <a:xfrm>
            <a:off x="10992301" y="5713850"/>
            <a:ext cx="866775" cy="333375"/>
          </a:xfrm>
          <a:prstGeom prst="rect">
            <a:avLst/>
          </a:prstGeom>
        </p:spPr>
      </p:pic>
      <p:sp>
        <p:nvSpPr>
          <p:cNvPr id="16" name="文本框 15">
            <a:extLst>
              <a:ext uri="{FF2B5EF4-FFF2-40B4-BE49-F238E27FC236}">
                <a16:creationId xmlns:a16="http://schemas.microsoft.com/office/drawing/2014/main" id="{3F3CB8F3-A3DC-4A25-8AE3-1869F3E1B256}"/>
              </a:ext>
            </a:extLst>
          </p:cNvPr>
          <p:cNvSpPr txBox="1"/>
          <p:nvPr/>
        </p:nvSpPr>
        <p:spPr>
          <a:xfrm>
            <a:off x="4281714" y="6323298"/>
            <a:ext cx="7808685" cy="369332"/>
          </a:xfrm>
          <a:prstGeom prst="rect">
            <a:avLst/>
          </a:prstGeom>
          <a:noFill/>
        </p:spPr>
        <p:txBody>
          <a:bodyPr wrap="square">
            <a:spAutoFit/>
          </a:bodyPr>
          <a:lstStyle/>
          <a:p>
            <a:r>
              <a:rPr lang="en-US" altLang="zh-CN" dirty="0" err="1">
                <a:latin typeface="Times New Roman" panose="02020603050405020304" pitchFamily="18" charset="0"/>
                <a:cs typeface="Times New Roman" panose="02020603050405020304" pitchFamily="18" charset="0"/>
              </a:rPr>
              <a:t>GraphSAGE</a:t>
            </a:r>
            <a:r>
              <a:rPr lang="en-US" altLang="zh-CN" dirty="0">
                <a:latin typeface="Times New Roman" panose="02020603050405020304" pitchFamily="18" charset="0"/>
                <a:cs typeface="Times New Roman" panose="02020603050405020304" pitchFamily="18" charset="0"/>
              </a:rPr>
              <a:t> (2017NIPS-Inductive representation learning on large graphs)</a:t>
            </a:r>
          </a:p>
        </p:txBody>
      </p:sp>
    </p:spTree>
    <p:extLst>
      <p:ext uri="{BB962C8B-B14F-4D97-AF65-F5344CB8AC3E}">
        <p14:creationId xmlns:p14="http://schemas.microsoft.com/office/powerpoint/2010/main" val="368295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570" y="632951"/>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6" name="文本框 5">
            <a:extLst>
              <a:ext uri="{FF2B5EF4-FFF2-40B4-BE49-F238E27FC236}">
                <a16:creationId xmlns:a16="http://schemas.microsoft.com/office/drawing/2014/main" id="{461DA2E2-15A3-4E1C-B226-F27B5CB73E58}"/>
              </a:ext>
            </a:extLst>
          </p:cNvPr>
          <p:cNvSpPr txBox="1"/>
          <p:nvPr/>
        </p:nvSpPr>
        <p:spPr>
          <a:xfrm>
            <a:off x="0" y="1155364"/>
            <a:ext cx="6146800" cy="400110"/>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Semantic and Syntactic Enhanced ASTE Model</a:t>
            </a:r>
          </a:p>
        </p:txBody>
      </p:sp>
      <p:pic>
        <p:nvPicPr>
          <p:cNvPr id="5" name="图片 4">
            <a:extLst>
              <a:ext uri="{FF2B5EF4-FFF2-40B4-BE49-F238E27FC236}">
                <a16:creationId xmlns:a16="http://schemas.microsoft.com/office/drawing/2014/main" id="{0D8C0235-518B-4A38-B90F-3FA9EFD043E6}"/>
              </a:ext>
            </a:extLst>
          </p:cNvPr>
          <p:cNvPicPr>
            <a:picLocks noChangeAspect="1"/>
          </p:cNvPicPr>
          <p:nvPr/>
        </p:nvPicPr>
        <p:blipFill>
          <a:blip r:embed="rId3"/>
          <a:stretch>
            <a:fillRect/>
          </a:stretch>
        </p:blipFill>
        <p:spPr>
          <a:xfrm>
            <a:off x="5754370" y="2036995"/>
            <a:ext cx="4324350" cy="2190750"/>
          </a:xfrm>
          <a:prstGeom prst="rect">
            <a:avLst/>
          </a:prstGeom>
        </p:spPr>
      </p:pic>
      <p:pic>
        <p:nvPicPr>
          <p:cNvPr id="8" name="图片 7">
            <a:extLst>
              <a:ext uri="{FF2B5EF4-FFF2-40B4-BE49-F238E27FC236}">
                <a16:creationId xmlns:a16="http://schemas.microsoft.com/office/drawing/2014/main" id="{0B04E72B-5DF3-4F27-988B-E8B5BBE284E2}"/>
              </a:ext>
            </a:extLst>
          </p:cNvPr>
          <p:cNvPicPr>
            <a:picLocks noChangeAspect="1"/>
          </p:cNvPicPr>
          <p:nvPr/>
        </p:nvPicPr>
        <p:blipFill>
          <a:blip r:embed="rId4"/>
          <a:stretch>
            <a:fillRect/>
          </a:stretch>
        </p:blipFill>
        <p:spPr>
          <a:xfrm>
            <a:off x="7125970" y="4094395"/>
            <a:ext cx="3886200" cy="266700"/>
          </a:xfrm>
          <a:prstGeom prst="rect">
            <a:avLst/>
          </a:prstGeom>
        </p:spPr>
      </p:pic>
      <p:pic>
        <p:nvPicPr>
          <p:cNvPr id="9" name="图片 8">
            <a:extLst>
              <a:ext uri="{FF2B5EF4-FFF2-40B4-BE49-F238E27FC236}">
                <a16:creationId xmlns:a16="http://schemas.microsoft.com/office/drawing/2014/main" id="{5418D7E0-5F74-41AD-8380-F23B575B6FE2}"/>
              </a:ext>
            </a:extLst>
          </p:cNvPr>
          <p:cNvPicPr>
            <a:picLocks noChangeAspect="1"/>
          </p:cNvPicPr>
          <p:nvPr/>
        </p:nvPicPr>
        <p:blipFill>
          <a:blip r:embed="rId5"/>
          <a:stretch>
            <a:fillRect/>
          </a:stretch>
        </p:blipFill>
        <p:spPr>
          <a:xfrm>
            <a:off x="6946220" y="4650014"/>
            <a:ext cx="1666875" cy="228600"/>
          </a:xfrm>
          <a:prstGeom prst="rect">
            <a:avLst/>
          </a:prstGeom>
        </p:spPr>
      </p:pic>
      <p:sp>
        <p:nvSpPr>
          <p:cNvPr id="11" name="文本框 10">
            <a:extLst>
              <a:ext uri="{FF2B5EF4-FFF2-40B4-BE49-F238E27FC236}">
                <a16:creationId xmlns:a16="http://schemas.microsoft.com/office/drawing/2014/main" id="{7817711B-F9EC-456C-9FC2-047DF577213C}"/>
              </a:ext>
            </a:extLst>
          </p:cNvPr>
          <p:cNvSpPr txBox="1"/>
          <p:nvPr/>
        </p:nvSpPr>
        <p:spPr>
          <a:xfrm>
            <a:off x="8622030" y="4587296"/>
            <a:ext cx="6146800" cy="369332"/>
          </a:xfrm>
          <a:prstGeom prst="rect">
            <a:avLst/>
          </a:prstGeom>
          <a:noFill/>
        </p:spPr>
        <p:txBody>
          <a:bodyPr wrap="square">
            <a:spAutoFit/>
          </a:bodyPr>
          <a:lstStyle/>
          <a:p>
            <a:r>
              <a:rPr lang="en-US" altLang="zh-CN" dirty="0"/>
              <a:t>is upper triangular grid in GTS</a:t>
            </a:r>
            <a:endParaRPr lang="zh-CN" altLang="en-US" dirty="0"/>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9DF5913-F7C3-4EB4-825C-328DE7C0E86D}"/>
                  </a:ext>
                </a:extLst>
              </p:cNvPr>
              <p:cNvSpPr txBox="1"/>
              <p:nvPr/>
            </p:nvSpPr>
            <p:spPr>
              <a:xfrm>
                <a:off x="6989219" y="5241493"/>
                <a:ext cx="1209883"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𝑗</m:t>
                          </m:r>
                        </m:sub>
                      </m:sSub>
                    </m:oMath>
                  </m:oMathPara>
                </a14:m>
                <a:endParaRPr lang="zh-CN" altLang="en-US" dirty="0"/>
              </a:p>
            </p:txBody>
          </p:sp>
        </mc:Choice>
        <mc:Fallback xmlns="">
          <p:sp>
            <p:nvSpPr>
              <p:cNvPr id="12" name="文本框 11">
                <a:extLst>
                  <a:ext uri="{FF2B5EF4-FFF2-40B4-BE49-F238E27FC236}">
                    <a16:creationId xmlns:a16="http://schemas.microsoft.com/office/drawing/2014/main" id="{59DF5913-F7C3-4EB4-825C-328DE7C0E86D}"/>
                  </a:ext>
                </a:extLst>
              </p:cNvPr>
              <p:cNvSpPr txBox="1">
                <a:spLocks noRot="1" noChangeAspect="1" noMove="1" noResize="1" noEditPoints="1" noAdjustHandles="1" noChangeArrowheads="1" noChangeShapeType="1" noTextEdit="1"/>
              </p:cNvSpPr>
              <p:nvPr/>
            </p:nvSpPr>
            <p:spPr>
              <a:xfrm>
                <a:off x="6989219" y="5241493"/>
                <a:ext cx="1209883" cy="299313"/>
              </a:xfrm>
              <a:prstGeom prst="rect">
                <a:avLst/>
              </a:prstGeom>
              <a:blipFill>
                <a:blip r:embed="rId6"/>
                <a:stretch>
                  <a:fillRect l="-2020" r="-3030" b="-26531"/>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E0DA1F29-D6DA-44AF-BC3C-28DD1D752D15}"/>
              </a:ext>
            </a:extLst>
          </p:cNvPr>
          <p:cNvPicPr>
            <a:picLocks noChangeAspect="1"/>
          </p:cNvPicPr>
          <p:nvPr/>
        </p:nvPicPr>
        <p:blipFill>
          <a:blip r:embed="rId7"/>
          <a:stretch>
            <a:fillRect/>
          </a:stretch>
        </p:blipFill>
        <p:spPr>
          <a:xfrm>
            <a:off x="6096000" y="5789845"/>
            <a:ext cx="4286250" cy="990600"/>
          </a:xfrm>
          <a:prstGeom prst="rect">
            <a:avLst/>
          </a:prstGeom>
        </p:spPr>
      </p:pic>
      <p:sp>
        <p:nvSpPr>
          <p:cNvPr id="15" name="文本框 14">
            <a:extLst>
              <a:ext uri="{FF2B5EF4-FFF2-40B4-BE49-F238E27FC236}">
                <a16:creationId xmlns:a16="http://schemas.microsoft.com/office/drawing/2014/main" id="{F378A30E-03A8-4CCE-8E21-EEDA8B78A3AD}"/>
              </a:ext>
            </a:extLst>
          </p:cNvPr>
          <p:cNvSpPr txBox="1"/>
          <p:nvPr/>
        </p:nvSpPr>
        <p:spPr>
          <a:xfrm>
            <a:off x="6563918" y="1543144"/>
            <a:ext cx="2060484"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Inference Strategy</a:t>
            </a:r>
            <a:endParaRPr lang="zh-CN" altLang="en-US" dirty="0">
              <a:latin typeface="Times New Roman" panose="02020603050405020304" pitchFamily="18" charset="0"/>
              <a:cs typeface="Times New Roman" panose="02020603050405020304" pitchFamily="18" charset="0"/>
            </a:endParaRPr>
          </a:p>
        </p:txBody>
      </p:sp>
      <p:pic>
        <p:nvPicPr>
          <p:cNvPr id="16" name="图片 15">
            <a:extLst>
              <a:ext uri="{FF2B5EF4-FFF2-40B4-BE49-F238E27FC236}">
                <a16:creationId xmlns:a16="http://schemas.microsoft.com/office/drawing/2014/main" id="{CE8E6D2F-77C2-4F53-8ECB-E23F6D570F88}"/>
              </a:ext>
            </a:extLst>
          </p:cNvPr>
          <p:cNvPicPr>
            <a:picLocks noChangeAspect="1"/>
          </p:cNvPicPr>
          <p:nvPr/>
        </p:nvPicPr>
        <p:blipFill>
          <a:blip r:embed="rId8"/>
          <a:stretch>
            <a:fillRect/>
          </a:stretch>
        </p:blipFill>
        <p:spPr>
          <a:xfrm>
            <a:off x="45720" y="1727810"/>
            <a:ext cx="6146800" cy="4230483"/>
          </a:xfrm>
          <a:prstGeom prst="rect">
            <a:avLst/>
          </a:prstGeom>
        </p:spPr>
      </p:pic>
    </p:spTree>
    <p:extLst>
      <p:ext uri="{BB962C8B-B14F-4D97-AF65-F5344CB8AC3E}">
        <p14:creationId xmlns:p14="http://schemas.microsoft.com/office/powerpoint/2010/main" val="217435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a:extLst>
              <a:ext uri="{FF2B5EF4-FFF2-40B4-BE49-F238E27FC236}">
                <a16:creationId xmlns:a16="http://schemas.microsoft.com/office/drawing/2014/main" id="{B3BB3C75-C627-42A1-9611-8899E8447AE7}"/>
              </a:ext>
            </a:extLst>
          </p:cNvPr>
          <p:cNvPicPr>
            <a:picLocks noChangeAspect="1"/>
          </p:cNvPicPr>
          <p:nvPr/>
        </p:nvPicPr>
        <p:blipFill>
          <a:blip r:embed="rId3"/>
          <a:stretch>
            <a:fillRect/>
          </a:stretch>
        </p:blipFill>
        <p:spPr>
          <a:xfrm>
            <a:off x="239486" y="2440667"/>
            <a:ext cx="11334074" cy="2465161"/>
          </a:xfrm>
          <a:prstGeom prst="rect">
            <a:avLst/>
          </a:prstGeom>
        </p:spPr>
      </p:pic>
    </p:spTree>
    <p:extLst>
      <p:ext uri="{BB962C8B-B14F-4D97-AF65-F5344CB8AC3E}">
        <p14:creationId xmlns:p14="http://schemas.microsoft.com/office/powerpoint/2010/main" val="158487384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64668</TotalTime>
  <Words>354</Words>
  <Application>Microsoft Office PowerPoint</Application>
  <PresentationFormat>宽屏</PresentationFormat>
  <Paragraphs>68</Paragraphs>
  <Slides>13</Slides>
  <Notes>10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PingFang SC</vt:lpstr>
      <vt:lpstr>等线</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Approach</vt:lpstr>
      <vt:lpstr>Motivation</vt:lpstr>
      <vt:lpstr>Approach</vt:lpstr>
      <vt:lpstr>Approach</vt:lpstr>
      <vt:lpstr>Approach</vt:lpstr>
      <vt:lpstr>Experiments </vt:lpstr>
      <vt:lpstr>Experiments </vt:lpstr>
      <vt:lpstr>Experiments </vt:lpstr>
      <vt:lpstr>Experiments </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ThinkPad</cp:lastModifiedBy>
  <cp:revision>1547</cp:revision>
  <dcterms:created xsi:type="dcterms:W3CDTF">2017-04-22T07:59:29Z</dcterms:created>
  <dcterms:modified xsi:type="dcterms:W3CDTF">2021-07-18T08:13:54Z</dcterms:modified>
</cp:coreProperties>
</file>